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89" r:id="rId22"/>
    <p:sldId id="320"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18" r:id="rId39"/>
    <p:sldId id="305" r:id="rId40"/>
    <p:sldId id="306" r:id="rId41"/>
    <p:sldId id="319" r:id="rId42"/>
    <p:sldId id="307" r:id="rId43"/>
    <p:sldId id="322" r:id="rId44"/>
    <p:sldId id="321" r:id="rId45"/>
    <p:sldId id="310" r:id="rId46"/>
    <p:sldId id="311" r:id="rId47"/>
    <p:sldId id="323" r:id="rId48"/>
    <p:sldId id="324" r:id="rId49"/>
    <p:sldId id="312" r:id="rId50"/>
    <p:sldId id="313" r:id="rId51"/>
    <p:sldId id="314" r:id="rId52"/>
    <p:sldId id="315" r:id="rId53"/>
    <p:sldId id="316" r:id="rId54"/>
    <p:sldId id="31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6">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6">
        <dgm:presLayoutVars>
          <dgm:chMax val="0"/>
          <dgm:bulletEnabled val="1"/>
        </dgm:presLayoutVars>
      </dgm:prSet>
      <dgm:spPr/>
    </dgm:pt>
    <dgm:pt modelId="{FB2C01B2-3C11-4A73-AC15-5F418628FBB5}" type="pres">
      <dgm:prSet presAssocID="{9AB7A09A-6CED-4898-AB6A-A707D9E7BD5D}" presName="spacer" presStyleCnt="0"/>
      <dgm:spPr/>
    </dgm:pt>
    <dgm:pt modelId="{F600AE05-76F1-4184-91D4-F35CFED6D379}" type="pres">
      <dgm:prSet presAssocID="{76F53DB7-D0A6-46A2-9E8B-E5A8C34E70CA}" presName="parentText" presStyleLbl="node1" presStyleIdx="2" presStyleCnt="6">
        <dgm:presLayoutVars>
          <dgm:chMax val="0"/>
          <dgm:bulletEnabled val="1"/>
        </dgm:presLayoutVars>
      </dgm:prSet>
      <dgm:spPr/>
    </dgm:pt>
    <dgm:pt modelId="{0E6C15EA-1831-4378-A2F3-E7913FF472DE}" type="pres">
      <dgm:prSet presAssocID="{78B27F2A-E916-4473-ACF4-0E90F494ADC8}" presName="spacer" presStyleCnt="0"/>
      <dgm:spPr/>
    </dgm:pt>
    <dgm:pt modelId="{8F7841D4-F79A-4FF6-9B7B-28EFBADEC2EF}" type="pres">
      <dgm:prSet presAssocID="{CEDA48C0-B35D-4452-803B-00CE7FA13896}" presName="parentText" presStyleLbl="node1" presStyleIdx="3" presStyleCnt="6">
        <dgm:presLayoutVars>
          <dgm:chMax val="0"/>
          <dgm:bulletEnabled val="1"/>
        </dgm:presLayoutVars>
      </dgm:prSet>
      <dgm:spPr/>
    </dgm:pt>
    <dgm:pt modelId="{E7627F41-CCC3-46C3-827F-AAC1BA1034D9}" type="pres">
      <dgm:prSet presAssocID="{B64BB0DC-A814-43D0-B66E-2E85253DE7AD}" presName="spacer" presStyleCnt="0"/>
      <dgm:spPr/>
    </dgm:pt>
    <dgm:pt modelId="{FCB17AE6-4146-467E-BB43-005568644552}" type="pres">
      <dgm:prSet presAssocID="{93A4BA77-2D2A-451C-AE59-55950037A480}" presName="parentText" presStyleLbl="node1" presStyleIdx="4" presStyleCnt="6">
        <dgm:presLayoutVars>
          <dgm:chMax val="0"/>
          <dgm:bulletEnabled val="1"/>
        </dgm:presLayoutVars>
      </dgm:prSet>
      <dgm:spPr/>
    </dgm:pt>
    <dgm:pt modelId="{D1CEA5B4-3A44-49B7-ADA8-D3DB5775EF96}" type="pres">
      <dgm:prSet presAssocID="{5616CEB4-582F-4C9A-BCAF-207CC1630F0D}" presName="spacer" presStyleCnt="0"/>
      <dgm:spPr/>
    </dgm:pt>
    <dgm:pt modelId="{6430CE80-91FD-49A2-9D9B-94A40F123327}" type="pres">
      <dgm:prSet presAssocID="{98D56A22-7242-49D0-BE95-CC5A415ACEB7}" presName="parentText" presStyleLbl="node1" presStyleIdx="5" presStyleCnt="6">
        <dgm:presLayoutVars>
          <dgm:chMax val="0"/>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14344505-6B21-453E-8C40-343AD9C6A081}" type="presOf" srcId="{76F53DB7-D0A6-46A2-9E8B-E5A8C34E70CA}" destId="{F600AE05-76F1-4184-91D4-F35CFED6D379}" srcOrd="0" destOrd="0" presId="urn:microsoft.com/office/officeart/2005/8/layout/vList2"/>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24030F25-89BB-4702-AFFA-53ABB5DE78F5}" type="presOf" srcId="{CEDA48C0-B35D-4452-803B-00CE7FA13896}" destId="{8F7841D4-F79A-4FF6-9B7B-28EFBADEC2EF}"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35ED075A-9243-414E-B0FE-409299389FEA}" srcId="{D168A497-3D3D-4106-9CDE-F9158F429487}" destId="{CEDA48C0-B35D-4452-803B-00CE7FA13896}" srcOrd="3" destOrd="0" parTransId="{B6B90BFB-0D25-4A13-AFA4-05EF5390B75B}" sibTransId="{B64BB0DC-A814-43D0-B66E-2E85253DE7AD}"/>
    <dgm:cxn modelId="{2FF26A86-8EBB-490B-857E-48730E66F9D6}" srcId="{D168A497-3D3D-4106-9CDE-F9158F429487}" destId="{93A4BA77-2D2A-451C-AE59-55950037A480}" srcOrd="4" destOrd="0" parTransId="{DD448152-6294-4A12-9F3B-7283B1E57290}" sibTransId="{5616CEB4-582F-4C9A-BCAF-207CC1630F0D}"/>
    <dgm:cxn modelId="{2EFE6F98-915A-4C3E-A554-E2EDFA9B5BA6}" type="presOf" srcId="{D168A497-3D3D-4106-9CDE-F9158F429487}" destId="{52DBD5CA-6A24-4AD0-842D-F07A0C8090D3}"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36C829B2-5B46-4F37-A43D-E3EE92068139}" type="presOf" srcId="{98D56A22-7242-49D0-BE95-CC5A415ACEB7}" destId="{6430CE80-91FD-49A2-9D9B-94A40F123327}" srcOrd="0" destOrd="0" presId="urn:microsoft.com/office/officeart/2005/8/layout/vList2"/>
    <dgm:cxn modelId="{7FA05BC0-C79C-4F83-87B5-88C68EDE2A40}" type="presOf" srcId="{93A4BA77-2D2A-451C-AE59-55950037A480}" destId="{FCB17AE6-4146-467E-BB43-005568644552}" srcOrd="0" destOrd="0" presId="urn:microsoft.com/office/officeart/2005/8/layout/vList2"/>
    <dgm:cxn modelId="{6323EEF3-9430-4A66-9181-079E9AD3EA83}" srcId="{D168A497-3D3D-4106-9CDE-F9158F429487}" destId="{76F53DB7-D0A6-46A2-9E8B-E5A8C34E70CA}" srcOrd="2" destOrd="0" parTransId="{A0DDEBEA-B29F-41EF-97CF-86CEF4BF1A65}" sibTransId="{78B27F2A-E916-4473-ACF4-0E90F494ADC8}"/>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C1D1B19B-FEB4-489D-885A-1B8038F3D660}" type="presParOf" srcId="{52DBD5CA-6A24-4AD0-842D-F07A0C8090D3}" destId="{F600AE05-76F1-4184-91D4-F35CFED6D379}" srcOrd="4" destOrd="0" presId="urn:microsoft.com/office/officeart/2005/8/layout/vList2"/>
    <dgm:cxn modelId="{ED4012BE-121B-44A0-B0A7-417CD3404C49}" type="presParOf" srcId="{52DBD5CA-6A24-4AD0-842D-F07A0C8090D3}" destId="{0E6C15EA-1831-4378-A2F3-E7913FF472DE}" srcOrd="5" destOrd="0" presId="urn:microsoft.com/office/officeart/2005/8/layout/vList2"/>
    <dgm:cxn modelId="{2D62FDF6-E969-4B0B-95D7-74DB6F2977EA}" type="presParOf" srcId="{52DBD5CA-6A24-4AD0-842D-F07A0C8090D3}" destId="{8F7841D4-F79A-4FF6-9B7B-28EFBADEC2EF}" srcOrd="6" destOrd="0" presId="urn:microsoft.com/office/officeart/2005/8/layout/vList2"/>
    <dgm:cxn modelId="{8F8E2DD6-3A3E-44AE-AF6A-4BD3DFC9A594}" type="presParOf" srcId="{52DBD5CA-6A24-4AD0-842D-F07A0C8090D3}" destId="{E7627F41-CCC3-46C3-827F-AAC1BA1034D9}" srcOrd="7" destOrd="0" presId="urn:microsoft.com/office/officeart/2005/8/layout/vList2"/>
    <dgm:cxn modelId="{ABA07A9B-CEB7-40B1-BC9E-2F4856D76E02}" type="presParOf" srcId="{52DBD5CA-6A24-4AD0-842D-F07A0C8090D3}" destId="{FCB17AE6-4146-467E-BB43-005568644552}" srcOrd="8" destOrd="0" presId="urn:microsoft.com/office/officeart/2005/8/layout/vList2"/>
    <dgm:cxn modelId="{6EC06092-7203-4221-ACB6-733A4BE2638F}" type="presParOf" srcId="{52DBD5CA-6A24-4AD0-842D-F07A0C8090D3}" destId="{D1CEA5B4-3A44-49B7-ADA8-D3DB5775EF96}" srcOrd="9" destOrd="0" presId="urn:microsoft.com/office/officeart/2005/8/layout/vList2"/>
    <dgm:cxn modelId="{D9D2E684-FD72-4418-AD02-A28A6A6E59FA}" type="presParOf" srcId="{52DBD5CA-6A24-4AD0-842D-F07A0C8090D3}" destId="{6430CE80-91FD-49A2-9D9B-94A40F1233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6706" y="139458"/>
        <a:ext cx="11396588" cy="308813"/>
      </dsp:txXfrm>
    </dsp:sp>
    <dsp:sp modelId="{D7A53CEE-071F-4779-921E-3F6BFC57EFD3}">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6706" y="524883"/>
        <a:ext cx="11396588" cy="308813"/>
      </dsp:txXfrm>
    </dsp:sp>
    <dsp:sp modelId="{17220294-B609-41EE-B04A-705C4168D131}">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6706" y="910308"/>
        <a:ext cx="11396588" cy="308813"/>
      </dsp:txXfrm>
    </dsp:sp>
    <dsp:sp modelId="{6A9480E6-CB42-48FC-A88B-7E6B2120D09C}">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6706" y="1295733"/>
        <a:ext cx="11396588" cy="308813"/>
      </dsp:txXfrm>
    </dsp:sp>
    <dsp:sp modelId="{DBBB1058-3B0B-4A36-8293-B5C6ABD9962B}">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6706" y="1681158"/>
        <a:ext cx="11396588" cy="308813"/>
      </dsp:txXfrm>
    </dsp:sp>
    <dsp:sp modelId="{184BFE2A-C7F7-429F-B543-15602CA4A941}">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6706" y="2066584"/>
        <a:ext cx="11396588" cy="308813"/>
      </dsp:txXfrm>
    </dsp:sp>
    <dsp:sp modelId="{C2E3DD37-B5C2-44F1-813E-D9AA5393AB54}">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6706" y="2452008"/>
        <a:ext cx="11396588" cy="308813"/>
      </dsp:txXfrm>
    </dsp:sp>
    <dsp:sp modelId="{1A80564B-D8F4-4EE8-BF92-4B4EE32897D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6706" y="2837433"/>
        <a:ext cx="11396588" cy="308813"/>
      </dsp:txXfrm>
    </dsp:sp>
    <dsp:sp modelId="{8DF09AED-87C1-4302-8E24-56C9F2E34700}">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6706" y="3222859"/>
        <a:ext cx="11396588" cy="308813"/>
      </dsp:txXfrm>
    </dsp:sp>
    <dsp:sp modelId="{7CC2AC02-8C51-4DA3-AD75-CAD3A2CB93AE}">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6706" y="3608284"/>
        <a:ext cx="11396588" cy="308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6706" y="139458"/>
        <a:ext cx="11396588" cy="308813"/>
      </dsp:txXfrm>
    </dsp:sp>
    <dsp:sp modelId="{AA4FE688-E392-4DF8-8BED-D30169F69048}">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6706" y="524883"/>
        <a:ext cx="11396588" cy="308813"/>
      </dsp:txXfrm>
    </dsp:sp>
    <dsp:sp modelId="{06004649-B820-4442-858D-70A04DF6EFA0}">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6706" y="910308"/>
        <a:ext cx="11396588" cy="308813"/>
      </dsp:txXfrm>
    </dsp:sp>
    <dsp:sp modelId="{509A7A14-C09E-4077-A845-B3905916DF90}">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6706" y="1295733"/>
        <a:ext cx="11396588" cy="308813"/>
      </dsp:txXfrm>
    </dsp:sp>
    <dsp:sp modelId="{6282DA8D-CC15-4589-A9D9-A5406D15D900}">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6706" y="1681158"/>
        <a:ext cx="11396588" cy="308813"/>
      </dsp:txXfrm>
    </dsp:sp>
    <dsp:sp modelId="{D22D82DA-EDD6-4142-9FF3-5C0165F0D4C9}">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6706" y="2066584"/>
        <a:ext cx="11396588" cy="308813"/>
      </dsp:txXfrm>
    </dsp:sp>
    <dsp:sp modelId="{F6D9C97C-484C-4942-822B-85AD4918020F}">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6706" y="2452008"/>
        <a:ext cx="11396588" cy="308813"/>
      </dsp:txXfrm>
    </dsp:sp>
    <dsp:sp modelId="{9D9E7E02-8248-4244-80E6-F9A792B85A0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6706" y="2837433"/>
        <a:ext cx="11396588" cy="308813"/>
      </dsp:txXfrm>
    </dsp:sp>
    <dsp:sp modelId="{2077CFAE-ED19-40D0-A286-63F205835FA6}">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6706" y="3222859"/>
        <a:ext cx="11396588" cy="308813"/>
      </dsp:txXfrm>
    </dsp:sp>
    <dsp:sp modelId="{CEF84D23-0E08-4B31-A685-F8908EE4A99A}">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6706" y="3608284"/>
        <a:ext cx="11396588" cy="308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8709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8934" y="106024"/>
        <a:ext cx="11392132" cy="349987"/>
      </dsp:txXfrm>
    </dsp:sp>
    <dsp:sp modelId="{7749F7D9-74A7-4E67-A3F0-7AB2092E55EB}">
      <dsp:nvSpPr>
        <dsp:cNvPr id="0" name=""/>
        <dsp:cNvSpPr/>
      </dsp:nvSpPr>
      <dsp:spPr>
        <a:xfrm>
          <a:off x="0" y="52390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8934" y="542839"/>
        <a:ext cx="11392132" cy="349987"/>
      </dsp:txXfrm>
    </dsp:sp>
    <dsp:sp modelId="{9429E53A-9139-4DBC-9C0A-8AD9A2D3D0C3}">
      <dsp:nvSpPr>
        <dsp:cNvPr id="0" name=""/>
        <dsp:cNvSpPr/>
      </dsp:nvSpPr>
      <dsp:spPr>
        <a:xfrm>
          <a:off x="0" y="96072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8934" y="979654"/>
        <a:ext cx="11392132" cy="349987"/>
      </dsp:txXfrm>
    </dsp:sp>
    <dsp:sp modelId="{DB687942-EC68-49E0-927F-075C74999541}">
      <dsp:nvSpPr>
        <dsp:cNvPr id="0" name=""/>
        <dsp:cNvSpPr/>
      </dsp:nvSpPr>
      <dsp:spPr>
        <a:xfrm>
          <a:off x="0" y="139753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8934" y="1416469"/>
        <a:ext cx="11392132" cy="349987"/>
      </dsp:txXfrm>
    </dsp:sp>
    <dsp:sp modelId="{F6F25D3B-2DAA-45CA-9847-EC1CC6BEE551}">
      <dsp:nvSpPr>
        <dsp:cNvPr id="0" name=""/>
        <dsp:cNvSpPr/>
      </dsp:nvSpPr>
      <dsp:spPr>
        <a:xfrm>
          <a:off x="0" y="183435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8934" y="1853284"/>
        <a:ext cx="11392132" cy="349987"/>
      </dsp:txXfrm>
    </dsp:sp>
    <dsp:sp modelId="{7C667EC7-C7E2-477E-A98B-7A21D2E2F8F1}">
      <dsp:nvSpPr>
        <dsp:cNvPr id="0" name=""/>
        <dsp:cNvSpPr/>
      </dsp:nvSpPr>
      <dsp:spPr>
        <a:xfrm>
          <a:off x="0" y="227116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8934" y="2290099"/>
        <a:ext cx="11392132" cy="349987"/>
      </dsp:txXfrm>
    </dsp:sp>
    <dsp:sp modelId="{84BB4CC4-4233-4D56-8590-D04EEFB56D3B}">
      <dsp:nvSpPr>
        <dsp:cNvPr id="0" name=""/>
        <dsp:cNvSpPr/>
      </dsp:nvSpPr>
      <dsp:spPr>
        <a:xfrm>
          <a:off x="0" y="270798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8934" y="2726914"/>
        <a:ext cx="11392132" cy="349987"/>
      </dsp:txXfrm>
    </dsp:sp>
    <dsp:sp modelId="{8DDE7CBB-16DA-48DC-8871-FBC4C5AFD2DD}">
      <dsp:nvSpPr>
        <dsp:cNvPr id="0" name=""/>
        <dsp:cNvSpPr/>
      </dsp:nvSpPr>
      <dsp:spPr>
        <a:xfrm>
          <a:off x="0" y="314479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8934" y="3163729"/>
        <a:ext cx="11392132" cy="349987"/>
      </dsp:txXfrm>
    </dsp:sp>
    <dsp:sp modelId="{D6634F42-0BFD-4EE5-8FAD-F1E356F9F439}">
      <dsp:nvSpPr>
        <dsp:cNvPr id="0" name=""/>
        <dsp:cNvSpPr/>
      </dsp:nvSpPr>
      <dsp:spPr>
        <a:xfrm>
          <a:off x="0" y="358161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8934" y="3600544"/>
        <a:ext cx="11392132" cy="349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02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Dynamic binding</a:t>
          </a:r>
        </a:p>
      </dsp:txBody>
      <dsp:txXfrm>
        <a:off x="44549" y="74826"/>
        <a:ext cx="11340902" cy="823502"/>
      </dsp:txXfrm>
    </dsp:sp>
    <dsp:sp modelId="{79725F5E-1614-4AAD-9D1A-B89A22C91933}">
      <dsp:nvSpPr>
        <dsp:cNvPr id="0" name=""/>
        <dsp:cNvSpPr/>
      </dsp:nvSpPr>
      <dsp:spPr>
        <a:xfrm>
          <a:off x="0" y="10580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Named and optional arguments</a:t>
          </a:r>
        </a:p>
      </dsp:txBody>
      <dsp:txXfrm>
        <a:off x="44549" y="1102626"/>
        <a:ext cx="11340902" cy="823502"/>
      </dsp:txXfrm>
    </dsp:sp>
    <dsp:sp modelId="{7641C6D4-B432-49F1-B45C-34E3BABBA1B5}">
      <dsp:nvSpPr>
        <dsp:cNvPr id="0" name=""/>
        <dsp:cNvSpPr/>
      </dsp:nvSpPr>
      <dsp:spPr>
        <a:xfrm>
          <a:off x="0" y="20858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Generic co- and contravariance</a:t>
          </a:r>
        </a:p>
      </dsp:txBody>
      <dsp:txXfrm>
        <a:off x="44549" y="2130427"/>
        <a:ext cx="11340902" cy="823502"/>
      </dsp:txXfrm>
    </dsp:sp>
    <dsp:sp modelId="{9D59EF02-2FCD-4304-A2B5-FB3A91371D01}">
      <dsp:nvSpPr>
        <dsp:cNvPr id="0" name=""/>
        <dsp:cNvSpPr/>
      </dsp:nvSpPr>
      <dsp:spPr>
        <a:xfrm>
          <a:off x="0" y="31136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Embedded interop types ("NoPIA")</a:t>
          </a:r>
        </a:p>
      </dsp:txBody>
      <dsp:txXfrm>
        <a:off x="44549" y="315822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51703"/>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2393" y="524096"/>
        <a:ext cx="11285214" cy="1338188"/>
      </dsp:txXfrm>
    </dsp:sp>
    <dsp:sp modelId="{A258D4FD-C813-41F5-A14D-A5D005BCA6BC}">
      <dsp:nvSpPr>
        <dsp:cNvPr id="0" name=""/>
        <dsp:cNvSpPr/>
      </dsp:nvSpPr>
      <dsp:spPr>
        <a:xfrm>
          <a:off x="0" y="2121878"/>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2393" y="2194271"/>
        <a:ext cx="11285214" cy="133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1096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6706" y="126398"/>
        <a:ext cx="11421634" cy="308813"/>
      </dsp:txXfrm>
    </dsp:sp>
    <dsp:sp modelId="{09858134-2CF0-4866-908E-721F418F3B9B}">
      <dsp:nvSpPr>
        <dsp:cNvPr id="0" name=""/>
        <dsp:cNvSpPr/>
      </dsp:nvSpPr>
      <dsp:spPr>
        <a:xfrm>
          <a:off x="0" y="4951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6706" y="511823"/>
        <a:ext cx="11421634" cy="308813"/>
      </dsp:txXfrm>
    </dsp:sp>
    <dsp:sp modelId="{60338304-B337-41D4-BC29-4654C90B5ED1}">
      <dsp:nvSpPr>
        <dsp:cNvPr id="0" name=""/>
        <dsp:cNvSpPr/>
      </dsp:nvSpPr>
      <dsp:spPr>
        <a:xfrm>
          <a:off x="0" y="8805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6706" y="897248"/>
        <a:ext cx="11421634" cy="308813"/>
      </dsp:txXfrm>
    </dsp:sp>
    <dsp:sp modelId="{B622E829-A8EC-40E4-91A0-DC0E7E996039}">
      <dsp:nvSpPr>
        <dsp:cNvPr id="0" name=""/>
        <dsp:cNvSpPr/>
      </dsp:nvSpPr>
      <dsp:spPr>
        <a:xfrm>
          <a:off x="0" y="12659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6706" y="1282673"/>
        <a:ext cx="11421634" cy="308813"/>
      </dsp:txXfrm>
    </dsp:sp>
    <dsp:sp modelId="{2CB2ACBA-BF7C-4463-9754-E938D24E23CD}">
      <dsp:nvSpPr>
        <dsp:cNvPr id="0" name=""/>
        <dsp:cNvSpPr/>
      </dsp:nvSpPr>
      <dsp:spPr>
        <a:xfrm>
          <a:off x="0" y="16513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6706" y="1668098"/>
        <a:ext cx="11421634" cy="308813"/>
      </dsp:txXfrm>
    </dsp:sp>
    <dsp:sp modelId="{F4B3C771-836C-4FB9-8E8C-238C61ACB872}">
      <dsp:nvSpPr>
        <dsp:cNvPr id="0" name=""/>
        <dsp:cNvSpPr/>
      </dsp:nvSpPr>
      <dsp:spPr>
        <a:xfrm>
          <a:off x="0" y="20368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6706" y="2053523"/>
        <a:ext cx="11421634" cy="308813"/>
      </dsp:txXfrm>
    </dsp:sp>
    <dsp:sp modelId="{E63F2084-5E11-48C7-B076-D814F068903C}">
      <dsp:nvSpPr>
        <dsp:cNvPr id="0" name=""/>
        <dsp:cNvSpPr/>
      </dsp:nvSpPr>
      <dsp:spPr>
        <a:xfrm>
          <a:off x="0" y="24222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6706" y="2438948"/>
        <a:ext cx="11421634" cy="308813"/>
      </dsp:txXfrm>
    </dsp:sp>
    <dsp:sp modelId="{C1259BA7-EA96-42B4-87F3-99CA81395365}">
      <dsp:nvSpPr>
        <dsp:cNvPr id="0" name=""/>
        <dsp:cNvSpPr/>
      </dsp:nvSpPr>
      <dsp:spPr>
        <a:xfrm>
          <a:off x="0" y="28076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6706" y="2824373"/>
        <a:ext cx="11421634" cy="308813"/>
      </dsp:txXfrm>
    </dsp:sp>
    <dsp:sp modelId="{BF4E38A8-0721-4EAB-9F4C-2712C7FF7DCB}">
      <dsp:nvSpPr>
        <dsp:cNvPr id="0" name=""/>
        <dsp:cNvSpPr/>
      </dsp:nvSpPr>
      <dsp:spPr>
        <a:xfrm>
          <a:off x="0" y="319309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6706" y="3209799"/>
        <a:ext cx="11421634" cy="308813"/>
      </dsp:txXfrm>
    </dsp:sp>
    <dsp:sp modelId="{6936B0ED-2387-43D1-BD3B-4CCEE9714486}">
      <dsp:nvSpPr>
        <dsp:cNvPr id="0" name=""/>
        <dsp:cNvSpPr/>
      </dsp:nvSpPr>
      <dsp:spPr>
        <a:xfrm>
          <a:off x="0" y="3578518"/>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6706" y="3595224"/>
        <a:ext cx="11421634" cy="308813"/>
      </dsp:txXfrm>
    </dsp:sp>
    <dsp:sp modelId="{1A0C4894-694B-4661-B5BF-874DA56D1FAD}">
      <dsp:nvSpPr>
        <dsp:cNvPr id="0" name=""/>
        <dsp:cNvSpPr/>
      </dsp:nvSpPr>
      <dsp:spPr>
        <a:xfrm>
          <a:off x="0" y="396394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6706" y="3980649"/>
        <a:ext cx="11421634" cy="308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6468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592" y="80277"/>
        <a:ext cx="11398816" cy="288225"/>
      </dsp:txXfrm>
    </dsp:sp>
    <dsp:sp modelId="{BC6DFC0F-718C-4507-B11F-9C02A35230A0}">
      <dsp:nvSpPr>
        <dsp:cNvPr id="0" name=""/>
        <dsp:cNvSpPr/>
      </dsp:nvSpPr>
      <dsp:spPr>
        <a:xfrm>
          <a:off x="0" y="42441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592" y="440007"/>
        <a:ext cx="11398816" cy="288225"/>
      </dsp:txXfrm>
    </dsp:sp>
    <dsp:sp modelId="{09A86D98-08BB-4E08-9133-8447608C215D}">
      <dsp:nvSpPr>
        <dsp:cNvPr id="0" name=""/>
        <dsp:cNvSpPr/>
      </dsp:nvSpPr>
      <dsp:spPr>
        <a:xfrm>
          <a:off x="0" y="78414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592" y="799737"/>
        <a:ext cx="11398816" cy="288225"/>
      </dsp:txXfrm>
    </dsp:sp>
    <dsp:sp modelId="{8F200C9C-C49C-4F62-9BAB-B83B591E9263}">
      <dsp:nvSpPr>
        <dsp:cNvPr id="0" name=""/>
        <dsp:cNvSpPr/>
      </dsp:nvSpPr>
      <dsp:spPr>
        <a:xfrm>
          <a:off x="0" y="114387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592" y="1159468"/>
        <a:ext cx="11398816" cy="288225"/>
      </dsp:txXfrm>
    </dsp:sp>
    <dsp:sp modelId="{F737ED8A-6ED0-4475-B93E-3E66A924D124}">
      <dsp:nvSpPr>
        <dsp:cNvPr id="0" name=""/>
        <dsp:cNvSpPr/>
      </dsp:nvSpPr>
      <dsp:spPr>
        <a:xfrm>
          <a:off x="0" y="150360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592" y="1519197"/>
        <a:ext cx="11398816" cy="288225"/>
      </dsp:txXfrm>
    </dsp:sp>
    <dsp:sp modelId="{1DB625D5-427A-423A-9905-C6339E9D7BD4}">
      <dsp:nvSpPr>
        <dsp:cNvPr id="0" name=""/>
        <dsp:cNvSpPr/>
      </dsp:nvSpPr>
      <dsp:spPr>
        <a:xfrm>
          <a:off x="0" y="186333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592" y="1878927"/>
        <a:ext cx="11398816" cy="288225"/>
      </dsp:txXfrm>
    </dsp:sp>
    <dsp:sp modelId="{DECABBC2-1A80-4CCC-BCC2-19EDE86C8DCE}">
      <dsp:nvSpPr>
        <dsp:cNvPr id="0" name=""/>
        <dsp:cNvSpPr/>
      </dsp:nvSpPr>
      <dsp:spPr>
        <a:xfrm>
          <a:off x="0" y="222306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592" y="2238657"/>
        <a:ext cx="11398816" cy="288225"/>
      </dsp:txXfrm>
    </dsp:sp>
    <dsp:sp modelId="{BECFB536-9494-4F29-8601-F2F5BB3629D9}">
      <dsp:nvSpPr>
        <dsp:cNvPr id="0" name=""/>
        <dsp:cNvSpPr/>
      </dsp:nvSpPr>
      <dsp:spPr>
        <a:xfrm>
          <a:off x="0" y="258279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592" y="2598387"/>
        <a:ext cx="11398816" cy="288225"/>
      </dsp:txXfrm>
    </dsp:sp>
    <dsp:sp modelId="{1C7EBFA2-00E4-4570-B200-B36A67548EF6}">
      <dsp:nvSpPr>
        <dsp:cNvPr id="0" name=""/>
        <dsp:cNvSpPr/>
      </dsp:nvSpPr>
      <dsp:spPr>
        <a:xfrm>
          <a:off x="0" y="294252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592" y="2958117"/>
        <a:ext cx="11398816" cy="288225"/>
      </dsp:txXfrm>
    </dsp:sp>
    <dsp:sp modelId="{1A8FDA05-C5A3-4B82-A2CE-947BD2BEF62F}">
      <dsp:nvSpPr>
        <dsp:cNvPr id="0" name=""/>
        <dsp:cNvSpPr/>
      </dsp:nvSpPr>
      <dsp:spPr>
        <a:xfrm>
          <a:off x="0" y="330225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592" y="3317848"/>
        <a:ext cx="11398816" cy="288225"/>
      </dsp:txXfrm>
    </dsp:sp>
    <dsp:sp modelId="{EB2632BC-4B99-40C8-B062-1928256A408C}">
      <dsp:nvSpPr>
        <dsp:cNvPr id="0" name=""/>
        <dsp:cNvSpPr/>
      </dsp:nvSpPr>
      <dsp:spPr>
        <a:xfrm>
          <a:off x="0" y="366198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592" y="3677578"/>
        <a:ext cx="11398816" cy="288225"/>
      </dsp:txXfrm>
    </dsp:sp>
    <dsp:sp modelId="{12226BD1-B3CF-4BD0-9856-0170168A45ED}">
      <dsp:nvSpPr>
        <dsp:cNvPr id="0" name=""/>
        <dsp:cNvSpPr/>
      </dsp:nvSpPr>
      <dsp:spPr>
        <a:xfrm>
          <a:off x="0" y="402171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592" y="4037308"/>
        <a:ext cx="11398816" cy="288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1875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Async main</a:t>
          </a:r>
        </a:p>
      </dsp:txBody>
      <dsp:txXfrm>
        <a:off x="35640" y="54398"/>
        <a:ext cx="11358720" cy="658799"/>
      </dsp:txXfrm>
    </dsp:sp>
    <dsp:sp modelId="{BA2F2FE1-47FB-4A68-BB7D-51504136FF80}">
      <dsp:nvSpPr>
        <dsp:cNvPr id="0" name=""/>
        <dsp:cNvSpPr/>
      </dsp:nvSpPr>
      <dsp:spPr>
        <a:xfrm>
          <a:off x="0" y="84099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Default expressions</a:t>
          </a:r>
        </a:p>
      </dsp:txBody>
      <dsp:txXfrm>
        <a:off x="35640" y="876638"/>
        <a:ext cx="11358720" cy="658799"/>
      </dsp:txXfrm>
    </dsp:sp>
    <dsp:sp modelId="{79658255-9B70-4E23-9044-9121160572A3}">
      <dsp:nvSpPr>
        <dsp:cNvPr id="0" name=""/>
        <dsp:cNvSpPr/>
      </dsp:nvSpPr>
      <dsp:spPr>
        <a:xfrm>
          <a:off x="0" y="166323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Reference assemblies</a:t>
          </a:r>
        </a:p>
      </dsp:txBody>
      <dsp:txXfrm>
        <a:off x="35640" y="1698878"/>
        <a:ext cx="11358720" cy="658799"/>
      </dsp:txXfrm>
    </dsp:sp>
    <dsp:sp modelId="{0EBA2164-5071-4A29-99D9-7B2E2AC2A3EB}">
      <dsp:nvSpPr>
        <dsp:cNvPr id="0" name=""/>
        <dsp:cNvSpPr/>
      </dsp:nvSpPr>
      <dsp:spPr>
        <a:xfrm>
          <a:off x="0" y="248547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Inferred tuple element names</a:t>
          </a:r>
        </a:p>
      </dsp:txBody>
      <dsp:txXfrm>
        <a:off x="35640" y="2521118"/>
        <a:ext cx="11358720" cy="658799"/>
      </dsp:txXfrm>
    </dsp:sp>
    <dsp:sp modelId="{70131FC1-85D9-4132-B39A-DD214052C451}">
      <dsp:nvSpPr>
        <dsp:cNvPr id="0" name=""/>
        <dsp:cNvSpPr/>
      </dsp:nvSpPr>
      <dsp:spPr>
        <a:xfrm>
          <a:off x="0" y="330771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Pattern-matching with generics</a:t>
          </a:r>
        </a:p>
      </dsp:txBody>
      <dsp:txXfrm>
        <a:off x="35640" y="3343358"/>
        <a:ext cx="11358720" cy="658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6150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Ref </a:t>
          </a:r>
          <a:r>
            <a:rPr lang="en-US" sz="2600" kern="1200" dirty="0" err="1"/>
            <a:t>readonly</a:t>
          </a:r>
          <a:endParaRPr lang="en-US" sz="2600" kern="1200" dirty="0"/>
        </a:p>
      </dsp:txBody>
      <dsp:txXfrm>
        <a:off x="28957" y="90465"/>
        <a:ext cx="11372086" cy="535276"/>
      </dsp:txXfrm>
    </dsp:sp>
    <dsp:sp modelId="{1185F29A-E6F9-40A1-8723-BCFBCE236B00}">
      <dsp:nvSpPr>
        <dsp:cNvPr id="0" name=""/>
        <dsp:cNvSpPr/>
      </dsp:nvSpPr>
      <dsp:spPr>
        <a:xfrm>
          <a:off x="0" y="72957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Interior pointer/Span/ref struct</a:t>
          </a:r>
          <a:endParaRPr lang="en-US" sz="2600" kern="1200" dirty="0"/>
        </a:p>
      </dsp:txBody>
      <dsp:txXfrm>
        <a:off x="28957" y="758535"/>
        <a:ext cx="11372086" cy="535276"/>
      </dsp:txXfrm>
    </dsp:sp>
    <dsp:sp modelId="{F600AE05-76F1-4184-91D4-F35CFED6D379}">
      <dsp:nvSpPr>
        <dsp:cNvPr id="0" name=""/>
        <dsp:cNvSpPr/>
      </dsp:nvSpPr>
      <dsp:spPr>
        <a:xfrm>
          <a:off x="0" y="139764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Non-trailing named arguments</a:t>
          </a:r>
          <a:endParaRPr lang="en-US" sz="2600" kern="1200" dirty="0"/>
        </a:p>
      </dsp:txBody>
      <dsp:txXfrm>
        <a:off x="28957" y="1426605"/>
        <a:ext cx="11372086" cy="535276"/>
      </dsp:txXfrm>
    </dsp:sp>
    <dsp:sp modelId="{8F7841D4-F79A-4FF6-9B7B-28EFBADEC2EF}">
      <dsp:nvSpPr>
        <dsp:cNvPr id="0" name=""/>
        <dsp:cNvSpPr/>
      </dsp:nvSpPr>
      <dsp:spPr>
        <a:xfrm>
          <a:off x="0" y="206571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private protected</a:t>
          </a:r>
          <a:endParaRPr lang="en-US" sz="2600" kern="1200" dirty="0"/>
        </a:p>
      </dsp:txBody>
      <dsp:txXfrm>
        <a:off x="28957" y="2094675"/>
        <a:ext cx="11372086" cy="535276"/>
      </dsp:txXfrm>
    </dsp:sp>
    <dsp:sp modelId="{FCB17AE6-4146-467E-BB43-005568644552}">
      <dsp:nvSpPr>
        <dsp:cNvPr id="0" name=""/>
        <dsp:cNvSpPr/>
      </dsp:nvSpPr>
      <dsp:spPr>
        <a:xfrm>
          <a:off x="0" y="273378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Conditional ref operator</a:t>
          </a:r>
          <a:endParaRPr lang="en-US" sz="2600" kern="1200" dirty="0"/>
        </a:p>
      </dsp:txBody>
      <dsp:txXfrm>
        <a:off x="28957" y="2762745"/>
        <a:ext cx="11372086" cy="535276"/>
      </dsp:txXfrm>
    </dsp:sp>
    <dsp:sp modelId="{6430CE80-91FD-49A2-9D9B-94A40F123327}">
      <dsp:nvSpPr>
        <dsp:cNvPr id="0" name=""/>
        <dsp:cNvSpPr/>
      </dsp:nvSpPr>
      <dsp:spPr>
        <a:xfrm>
          <a:off x="0" y="340185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Digit separator after base specifier</a:t>
          </a:r>
        </a:p>
      </dsp:txBody>
      <dsp:txXfrm>
        <a:off x="28957" y="3430815"/>
        <a:ext cx="11372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C#7.2 just came out!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129843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355538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25892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slightly smaller syntax for </a:t>
            </a:r>
            <a:r>
              <a:rPr lang="en-US" dirty="0" err="1"/>
              <a:t>stackalloc-ed</a:t>
            </a:r>
            <a:r>
              <a:rPr lang="en-US" dirty="0"/>
              <a:t> arrays.</a:t>
            </a:r>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806031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let enumerators be asynchronous.</a:t>
            </a:r>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1252721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attributes at the IL level, but it’s not supported to create them in C#. This would surface that to the language.</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2640659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Async</a:t>
            </a:r>
            <a:r>
              <a:rPr lang="en-US" sz="1200" kern="1200" dirty="0">
                <a:solidFill>
                  <a:schemeClr val="tx1"/>
                </a:solidFill>
                <a:effectLst/>
                <a:latin typeface="Franklin Gothic Medium" pitchFamily="34" charset="0"/>
                <a:ea typeface="+mn-ea"/>
                <a:cs typeface="Arial" charset="0"/>
              </a:rPr>
              <a:t>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a:extLst>
              <a:ext uri="{FF2B5EF4-FFF2-40B4-BE49-F238E27FC236}">
                <a16:creationId xmlns:a16="http://schemas.microsoft.com/office/drawing/2014/main" id="{475D3D37-62EF-45D1-98B0-B0AE1685D23B}"/>
              </a:ext>
            </a:extLst>
          </p:cNvPr>
          <p:cNvPicPr>
            <a:picLocks noChangeAspect="1"/>
          </p:cNvPicPr>
          <p:nvPr/>
        </p:nvPicPr>
        <p:blipFill>
          <a:blip r:embed="rId3"/>
          <a:stretch>
            <a:fillRect/>
          </a:stretch>
        </p:blipFill>
        <p:spPr>
          <a:xfrm>
            <a:off x="2566495" y="866417"/>
            <a:ext cx="7059010" cy="5125165"/>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88FA68-9933-4738-B4C3-1BEC3CA48D40}"/>
              </a:ext>
            </a:extLst>
          </p:cNvPr>
          <p:cNvPicPr>
            <a:picLocks noChangeAspect="1"/>
          </p:cNvPicPr>
          <p:nvPr/>
        </p:nvPicPr>
        <p:blipFill>
          <a:blip r:embed="rId3"/>
          <a:stretch>
            <a:fillRect/>
          </a:stretch>
        </p:blipFill>
        <p:spPr>
          <a:xfrm>
            <a:off x="1208993" y="942628"/>
            <a:ext cx="9774014" cy="4972744"/>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3997940"/>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C#7.1 and C# 7.2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https://github.com/JasonBock/Presentations/blob/master/What%E2%80%99s%20New%20in%20C%237.pptx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a:t>
            </a:r>
            <a:r>
              <a:rPr lang="en-US" dirty="0" err="1"/>
              <a:t>readonly</a:t>
            </a:r>
            <a:endParaRPr lang="en-US" dirty="0"/>
          </a:p>
          <a:p>
            <a:r>
              <a:rPr lang="en-US" dirty="0"/>
              <a:t>Interior pointer/Span/ref struct</a:t>
            </a:r>
          </a:p>
          <a:p>
            <a:r>
              <a:rPr lang="en-US" dirty="0"/>
              <a:t>Non-trailing named arguments</a:t>
            </a:r>
          </a:p>
          <a:p>
            <a:r>
              <a:rPr lang="en-US" dirty="0"/>
              <a:t>private protected</a:t>
            </a:r>
          </a:p>
          <a:p>
            <a:r>
              <a:rPr lang="en-US" dirty="0"/>
              <a:t>Conditional ref operator</a:t>
            </a:r>
          </a:p>
          <a:p>
            <a:r>
              <a:rPr lang="en-US" dirty="0"/>
              <a:t>Digit separator after base specifier</a:t>
            </a:r>
          </a:p>
        </p:txBody>
      </p:sp>
      <p:sp>
        <p:nvSpPr>
          <p:cNvPr id="3" name="Title 2"/>
          <p:cNvSpPr>
            <a:spLocks noGrp="1"/>
          </p:cNvSpPr>
          <p:nvPr>
            <p:ph type="title"/>
          </p:nvPr>
        </p:nvSpPr>
        <p:spPr/>
        <p:txBody>
          <a:bodyPr/>
          <a:lstStyle/>
          <a:p>
            <a:r>
              <a:rPr lang="en-US" dirty="0"/>
              <a:t>C#7.2 Features	</a:t>
            </a:r>
          </a:p>
        </p:txBody>
      </p:sp>
    </p:spTree>
    <p:extLst>
      <p:ext uri="{BB962C8B-B14F-4D97-AF65-F5344CB8AC3E}">
        <p14:creationId xmlns:p14="http://schemas.microsoft.com/office/powerpoint/2010/main" val="1370620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4" name="Picture 3">
            <a:extLst>
              <a:ext uri="{FF2B5EF4-FFF2-40B4-BE49-F238E27FC236}">
                <a16:creationId xmlns:a16="http://schemas.microsoft.com/office/drawing/2014/main" id="{2C6C1FA0-6FCB-4869-BC3F-CCAC85923512}"/>
              </a:ext>
            </a:extLst>
          </p:cNvPr>
          <p:cNvPicPr>
            <a:picLocks noChangeAspect="1"/>
          </p:cNvPicPr>
          <p:nvPr/>
        </p:nvPicPr>
        <p:blipFill>
          <a:blip r:embed="rId3"/>
          <a:stretch>
            <a:fillRect/>
          </a:stretch>
        </p:blipFill>
        <p:spPr>
          <a:xfrm>
            <a:off x="1937757" y="1261760"/>
            <a:ext cx="8316486" cy="4334480"/>
          </a:xfrm>
          <a:prstGeom prst="rect">
            <a:avLst/>
          </a:prstGeom>
        </p:spPr>
      </p:pic>
    </p:spTree>
    <p:extLst>
      <p:ext uri="{BB962C8B-B14F-4D97-AF65-F5344CB8AC3E}">
        <p14:creationId xmlns:p14="http://schemas.microsoft.com/office/powerpoint/2010/main" val="2875645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2" name="Picture 1">
            <a:extLst>
              <a:ext uri="{FF2B5EF4-FFF2-40B4-BE49-F238E27FC236}">
                <a16:creationId xmlns:a16="http://schemas.microsoft.com/office/drawing/2014/main" id="{443C5F6C-8E5F-4EC4-9B14-C74B285B7CAC}"/>
              </a:ext>
            </a:extLst>
          </p:cNvPr>
          <p:cNvPicPr>
            <a:picLocks noChangeAspect="1"/>
          </p:cNvPicPr>
          <p:nvPr/>
        </p:nvPicPr>
        <p:blipFill>
          <a:blip r:embed="rId3"/>
          <a:stretch>
            <a:fillRect/>
          </a:stretch>
        </p:blipFill>
        <p:spPr>
          <a:xfrm>
            <a:off x="1723415" y="1014075"/>
            <a:ext cx="8745170" cy="4829849"/>
          </a:xfrm>
          <a:prstGeom prst="rect">
            <a:avLst/>
          </a:prstGeom>
        </p:spPr>
      </p:pic>
    </p:spTree>
    <p:extLst>
      <p:ext uri="{BB962C8B-B14F-4D97-AF65-F5344CB8AC3E}">
        <p14:creationId xmlns:p14="http://schemas.microsoft.com/office/powerpoint/2010/main" val="2748187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C#7.3 – Ranges</a:t>
            </a:r>
          </a:p>
        </p:txBody>
      </p:sp>
      <p:sp>
        <p:nvSpPr>
          <p:cNvPr id="4" name="Rectangle 3"/>
          <p:cNvSpPr/>
          <p:nvPr/>
        </p:nvSpPr>
        <p:spPr>
          <a:xfrm>
            <a:off x="2624785" y="2644170"/>
            <a:ext cx="6942429" cy="1569660"/>
          </a:xfrm>
          <a:prstGeom prst="rect">
            <a:avLst/>
          </a:prstGeom>
        </p:spPr>
        <p:txBody>
          <a:bodyPr wrap="square">
            <a:spAutoFit/>
          </a:bodyPr>
          <a:lstStyle/>
          <a:p>
            <a:r>
              <a:rPr lang="en-US" sz="2400" dirty="0">
                <a:latin typeface="Consolas" panose="020B0609020204030204" pitchFamily="49" charset="0"/>
              </a:rPr>
              <a:t>foreach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in 0..10)</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Console.WriteLine</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 // 0, 1, 2, 3...</a:t>
            </a:r>
          </a:p>
          <a:p>
            <a:r>
              <a:rPr lang="en-US" sz="2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C#7.1 and C#7.2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https://github.com/JasonBock/Presentations/blob/master/</a:t>
            </a:r>
          </a:p>
          <a:p>
            <a:pPr marL="68580" indent="0" algn="ctr">
              <a:buNone/>
            </a:pPr>
            <a:r>
              <a:rPr lang="en-US" sz="2000" dirty="0">
                <a:latin typeface="+mn-lt"/>
              </a:rPr>
              <a:t>What%E2%80%99s%20New%20in%20C%237.pptx</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C#7.3 – Support == and != for types</a:t>
            </a:r>
          </a:p>
        </p:txBody>
      </p:sp>
      <p:sp>
        <p:nvSpPr>
          <p:cNvPr id="4" name="Rectangle 3"/>
          <p:cNvSpPr/>
          <p:nvPr/>
        </p:nvSpPr>
        <p:spPr>
          <a:xfrm>
            <a:off x="1683411" y="2818080"/>
            <a:ext cx="8825177" cy="830997"/>
          </a:xfrm>
          <a:prstGeom prst="rect">
            <a:avLst/>
          </a:prstGeom>
        </p:spPr>
        <p:txBody>
          <a:bodyPr wrap="square">
            <a:spAutoFit/>
          </a:bodyPr>
          <a:lstStyle/>
          <a:p>
            <a:r>
              <a:rPr lang="en-US" sz="2400" dirty="0">
                <a:latin typeface="Consolas" panose="020B0609020204030204" pitchFamily="49" charset="0"/>
              </a:rPr>
              <a:t>(x, y) == (1, 2) </a:t>
            </a:r>
          </a:p>
          <a:p>
            <a:r>
              <a:rPr lang="en-US" sz="2400" dirty="0">
                <a:latin typeface="Consolas" panose="020B0609020204030204" pitchFamily="49" charset="0"/>
              </a:rPr>
              <a:t>// (which would be equivalent to x == 1 &amp;&amp; y == 2)</a:t>
            </a:r>
          </a:p>
        </p:txBody>
      </p:sp>
    </p:spTree>
    <p:extLst>
      <p:ext uri="{BB962C8B-B14F-4D97-AF65-F5344CB8AC3E}">
        <p14:creationId xmlns:p14="http://schemas.microsoft.com/office/powerpoint/2010/main" val="2782428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C#7.3 – </a:t>
            </a:r>
            <a:r>
              <a:rPr lang="en-US" dirty="0" err="1"/>
              <a:t>Stackalloc</a:t>
            </a:r>
            <a:r>
              <a:rPr lang="en-US" dirty="0"/>
              <a:t> array initializers</a:t>
            </a:r>
          </a:p>
        </p:txBody>
      </p:sp>
      <p:sp>
        <p:nvSpPr>
          <p:cNvPr id="4" name="Rectangle 3"/>
          <p:cNvSpPr/>
          <p:nvPr/>
        </p:nvSpPr>
        <p:spPr>
          <a:xfrm>
            <a:off x="1762760" y="2644170"/>
            <a:ext cx="8666480" cy="1569660"/>
          </a:xfrm>
          <a:prstGeom prst="rect">
            <a:avLst/>
          </a:prstGeom>
        </p:spPr>
        <p:txBody>
          <a:bodyPr wrap="square">
            <a:spAutoFit/>
          </a:bodyPr>
          <a:lstStyle/>
          <a:p>
            <a:r>
              <a:rPr lang="en-US" sz="2400" dirty="0">
                <a:latin typeface="Consolas" panose="020B0609020204030204" pitchFamily="49" charset="0"/>
              </a:rPr>
              <a:t>// The last two would be allowed with this feature</a:t>
            </a:r>
          </a:p>
          <a:p>
            <a:r>
              <a:rPr lang="en-US" sz="2400" dirty="0" err="1">
                <a:latin typeface="Consolas" panose="020B0609020204030204" pitchFamily="49" charset="0"/>
              </a:rPr>
              <a:t>stackalloc</a:t>
            </a:r>
            <a:r>
              <a:rPr lang="en-US" sz="2400" dirty="0">
                <a:latin typeface="Consolas" panose="020B0609020204030204" pitchFamily="49" charset="0"/>
              </a:rPr>
              <a:t> </a:t>
            </a:r>
            <a:r>
              <a:rPr lang="en-US" sz="2400" dirty="0" err="1">
                <a:latin typeface="Consolas" panose="020B0609020204030204" pitchFamily="49" charset="0"/>
              </a:rPr>
              <a:t>int</a:t>
            </a:r>
            <a:r>
              <a:rPr lang="en-US" sz="2400" dirty="0">
                <a:latin typeface="Consolas" panose="020B0609020204030204" pitchFamily="49" charset="0"/>
              </a:rPr>
              <a:t>[3] { 1, 2, 3 }</a:t>
            </a:r>
          </a:p>
          <a:p>
            <a:r>
              <a:rPr lang="en-US" sz="2400" dirty="0" err="1">
                <a:latin typeface="Consolas" panose="020B0609020204030204" pitchFamily="49" charset="0"/>
              </a:rPr>
              <a:t>stackalloc</a:t>
            </a:r>
            <a:r>
              <a:rPr lang="en-US" sz="2400" dirty="0">
                <a:latin typeface="Consolas" panose="020B0609020204030204" pitchFamily="49" charset="0"/>
              </a:rPr>
              <a:t> </a:t>
            </a:r>
            <a:r>
              <a:rPr lang="en-US" sz="2400" dirty="0" err="1">
                <a:latin typeface="Consolas" panose="020B0609020204030204" pitchFamily="49" charset="0"/>
              </a:rPr>
              <a:t>int</a:t>
            </a:r>
            <a:r>
              <a:rPr lang="en-US" sz="2400" dirty="0">
                <a:latin typeface="Consolas" panose="020B0609020204030204" pitchFamily="49" charset="0"/>
              </a:rPr>
              <a:t>[] { 1, 2, 3 }</a:t>
            </a:r>
          </a:p>
          <a:p>
            <a:r>
              <a:rPr lang="en-US" sz="2400" dirty="0" err="1">
                <a:latin typeface="Consolas" panose="020B0609020204030204" pitchFamily="49" charset="0"/>
              </a:rPr>
              <a:t>stackalloc</a:t>
            </a:r>
            <a:r>
              <a:rPr lang="en-US" sz="2400" dirty="0">
                <a:latin typeface="Consolas" panose="020B0609020204030204" pitchFamily="49" charset="0"/>
              </a:rPr>
              <a:t>[] { 1, 2, 3 }</a:t>
            </a:r>
          </a:p>
        </p:txBody>
      </p:sp>
    </p:spTree>
    <p:extLst>
      <p:ext uri="{BB962C8B-B14F-4D97-AF65-F5344CB8AC3E}">
        <p14:creationId xmlns:p14="http://schemas.microsoft.com/office/powerpoint/2010/main" val="3467434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Async</a:t>
            </a:r>
            <a:r>
              <a:rPr lang="en-US" dirty="0"/>
              <a:t> streams</a:t>
            </a:r>
          </a:p>
        </p:txBody>
      </p:sp>
      <p:sp>
        <p:nvSpPr>
          <p:cNvPr id="4" name="Rectangle 3"/>
          <p:cNvSpPr/>
          <p:nvPr/>
        </p:nvSpPr>
        <p:spPr>
          <a:xfrm>
            <a:off x="2296503" y="1351508"/>
            <a:ext cx="7598994" cy="4154984"/>
          </a:xfrm>
          <a:prstGeom prst="rect">
            <a:avLst/>
          </a:prstGeom>
        </p:spPr>
        <p:txBody>
          <a:bodyPr wrap="square">
            <a:spAutoFit/>
          </a:bodyPr>
          <a:lstStyle/>
          <a:p>
            <a:r>
              <a:rPr lang="en-US" sz="2400" dirty="0" err="1">
                <a:latin typeface="Consolas" panose="020B0609020204030204" pitchFamily="49" charset="0"/>
              </a:rPr>
              <a:t>IAsyncEnumerator</a:t>
            </a:r>
            <a:r>
              <a:rPr lang="en-US" sz="2400" dirty="0">
                <a:latin typeface="Consolas" panose="020B0609020204030204" pitchFamily="49" charset="0"/>
              </a:rPr>
              <a:t>&lt;T&gt; enumerator = </a:t>
            </a:r>
          </a:p>
          <a:p>
            <a:r>
              <a:rPr lang="en-US" sz="2400" dirty="0">
                <a:latin typeface="Consolas" panose="020B0609020204030204" pitchFamily="49" charset="0"/>
              </a:rPr>
              <a:t>  </a:t>
            </a:r>
            <a:r>
              <a:rPr lang="en-US" sz="2400" dirty="0" err="1">
                <a:latin typeface="Consolas" panose="020B0609020204030204" pitchFamily="49" charset="0"/>
              </a:rPr>
              <a:t>enumerable.GetAsyncEnumerator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while (await </a:t>
            </a:r>
            <a:r>
              <a:rPr lang="en-US" sz="2400" dirty="0" err="1">
                <a:latin typeface="Consolas" panose="020B0609020204030204" pitchFamily="49" charset="0"/>
              </a:rPr>
              <a:t>enumerator.MoveNextAsync</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Use(</a:t>
            </a:r>
            <a:r>
              <a:rPr lang="en-US" sz="2400" dirty="0" err="1">
                <a:latin typeface="Consolas" panose="020B0609020204030204" pitchFamily="49" charset="0"/>
              </a:rPr>
              <a:t>enumerator.Current</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a:p>
            <a:r>
              <a:rPr lang="en-US" sz="2400" dirty="0">
                <a:latin typeface="Consolas" panose="020B0609020204030204" pitchFamily="49" charset="0"/>
              </a:rPr>
              <a:t>finally { await </a:t>
            </a:r>
            <a:r>
              <a:rPr lang="en-US" sz="2400" dirty="0" err="1">
                <a:latin typeface="Consolas" panose="020B0609020204030204" pitchFamily="49" charset="0"/>
              </a:rPr>
              <a:t>enumerator.DisposeAsync</a:t>
            </a:r>
            <a:r>
              <a:rPr lang="en-US" sz="2400" dirty="0">
                <a:latin typeface="Consolas" panose="020B0609020204030204" pitchFamily="49" charset="0"/>
              </a:rPr>
              <a:t>(); }</a:t>
            </a:r>
          </a:p>
        </p:txBody>
      </p:sp>
    </p:spTree>
    <p:extLst>
      <p:ext uri="{BB962C8B-B14F-4D97-AF65-F5344CB8AC3E}">
        <p14:creationId xmlns:p14="http://schemas.microsoft.com/office/powerpoint/2010/main" val="3767677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Generic attributes</a:t>
            </a:r>
          </a:p>
        </p:txBody>
      </p:sp>
      <p:sp>
        <p:nvSpPr>
          <p:cNvPr id="4" name="Rectangle 3"/>
          <p:cNvSpPr/>
          <p:nvPr/>
        </p:nvSpPr>
        <p:spPr>
          <a:xfrm>
            <a:off x="4348823" y="3198167"/>
            <a:ext cx="3240697" cy="461665"/>
          </a:xfrm>
          <a:prstGeom prst="rect">
            <a:avLst/>
          </a:prstGeom>
        </p:spPr>
        <p:txBody>
          <a:bodyPr wrap="square">
            <a:spAutoFit/>
          </a:bodyPr>
          <a:lstStyle/>
          <a:p>
            <a:r>
              <a:rPr lang="en-US" sz="2400" dirty="0">
                <a:latin typeface="Consolas" panose="020B0609020204030204" pitchFamily="49" charset="0"/>
              </a:rPr>
              <a:t>[</a:t>
            </a:r>
            <a:r>
              <a:rPr lang="en-US" sz="2400" dirty="0" err="1">
                <a:latin typeface="Consolas" panose="020B0609020204030204" pitchFamily="49" charset="0"/>
              </a:rPr>
              <a:t>TypeConverter</a:t>
            </a:r>
            <a:r>
              <a:rPr lang="en-US" sz="2400" dirty="0">
                <a:latin typeface="Consolas" panose="020B0609020204030204" pitchFamily="49" charset="0"/>
              </a:rPr>
              <a:t>&lt;X&gt;]</a:t>
            </a:r>
          </a:p>
        </p:txBody>
      </p:sp>
    </p:spTree>
    <p:extLst>
      <p:ext uri="{BB962C8B-B14F-4D97-AF65-F5344CB8AC3E}">
        <p14:creationId xmlns:p14="http://schemas.microsoft.com/office/powerpoint/2010/main" val="215191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Records and With expressions</a:t>
            </a:r>
          </a:p>
          <a:p>
            <a:r>
              <a:rPr lang="en-US" dirty="0"/>
              <a:t>Shapes and extensions</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4" name="Picture 3">
            <a:extLst>
              <a:ext uri="{FF2B5EF4-FFF2-40B4-BE49-F238E27FC236}">
                <a16:creationId xmlns:a16="http://schemas.microsoft.com/office/drawing/2014/main" id="{385B43D5-2D1B-494B-99CB-CE7BB8AC192A}"/>
              </a:ext>
            </a:extLst>
          </p:cNvPr>
          <p:cNvPicPr>
            <a:picLocks noChangeAspect="1"/>
          </p:cNvPicPr>
          <p:nvPr/>
        </p:nvPicPr>
        <p:blipFill>
          <a:blip r:embed="rId3"/>
          <a:stretch>
            <a:fillRect/>
          </a:stretch>
        </p:blipFill>
        <p:spPr>
          <a:xfrm>
            <a:off x="1266151" y="1223654"/>
            <a:ext cx="9659698" cy="4410691"/>
          </a:xfrm>
          <a:prstGeom prst="rect">
            <a:avLst/>
          </a:prstGeom>
        </p:spPr>
      </p:pic>
    </p:spTree>
    <p:extLst>
      <p:ext uri="{BB962C8B-B14F-4D97-AF65-F5344CB8AC3E}">
        <p14:creationId xmlns:p14="http://schemas.microsoft.com/office/powerpoint/2010/main" val="3911761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https://github.com/JasonBock/Presentations/blob/master/What%E2%80%99s%20New%20in%20C%237.pptx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elements/1.1/"/>
    <ds:schemaRef ds:uri="http://schemas.openxmlformats.org/package/2006/metadata/core-properties"/>
    <ds:schemaRef ds:uri="http://schemas.microsoft.com/office/infopath/2007/PartnerControls"/>
    <ds:schemaRef ds:uri="http://purl.org/dc/terms/"/>
    <ds:schemaRef ds:uri="f0d6b4bb-fd12-4740-8884-687737dcca9a"/>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41</TotalTime>
  <Words>3563</Words>
  <Application>Microsoft Office PowerPoint</Application>
  <PresentationFormat>Widescreen</PresentationFormat>
  <Paragraphs>515</Paragraphs>
  <Slides>51</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Demo: C#7, C#7.1 and C# 7.2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C#7.2 Features </vt:lpstr>
      <vt:lpstr>Future Directions</vt:lpstr>
      <vt:lpstr>Future Directions</vt:lpstr>
      <vt:lpstr>Future Directions</vt:lpstr>
      <vt:lpstr>C#7.3 – Ranges</vt:lpstr>
      <vt:lpstr>C#7.3 – Support == and != for types</vt:lpstr>
      <vt:lpstr>C#7.3 – Stackalloc array initializers</vt:lpstr>
      <vt:lpstr>C#8 – Default Interface Methods</vt:lpstr>
      <vt:lpstr>C#8 – Nullable Reference Types</vt:lpstr>
      <vt:lpstr>C#8 – Async streams</vt:lpstr>
      <vt:lpstr>C#8 – Generic attributes</vt:lpstr>
      <vt:lpstr>Future Directions</vt:lpstr>
      <vt:lpstr>Future Directions</vt:lpstr>
      <vt:lpstr>Future Directions</vt:lpstr>
      <vt:lpstr>Future Directions</vt:lpstr>
      <vt:lpstr>Future Directions</vt:lpstr>
      <vt:lpstr>What’s New in C#7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13</cp:revision>
  <dcterms:created xsi:type="dcterms:W3CDTF">2018-02-12T02:51:15Z</dcterms:created>
  <dcterms:modified xsi:type="dcterms:W3CDTF">2018-02-18T21:48:34Z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